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  <a:srgbClr val="5CA4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8DDB72-34EF-42B0-A9A3-D93CFBD20128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12ED8-BCF9-4471-87CC-E358E74B98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511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12ED8-BCF9-4471-87CC-E358E74B98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36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906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27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98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13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349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8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5/13/2025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88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5/13/2025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16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5/13/2025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1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98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7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112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Overhead Projector">
            <a:extLst>
              <a:ext uri="{FF2B5EF4-FFF2-40B4-BE49-F238E27FC236}">
                <a16:creationId xmlns:a16="http://schemas.microsoft.com/office/drawing/2014/main" id="{8C1CF868-75AD-55F9-0F9C-8D6392D36D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6FEB6C-4076-8F89-A228-C8338CB66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2244909"/>
            <a:ext cx="4693473" cy="3954040"/>
          </a:xfrm>
        </p:spPr>
        <p:txBody>
          <a:bodyPr anchor="b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Rockbuster</a:t>
            </a:r>
            <a:r>
              <a:rPr lang="en-US" dirty="0">
                <a:solidFill>
                  <a:srgbClr val="FFFFFF"/>
                </a:solidFill>
              </a:rPr>
              <a:t>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0B1A83-1EF8-6600-F444-11C8639BBD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659052"/>
            <a:ext cx="5819775" cy="670945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Findings and Recommendations by Anika Ahmed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14478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854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3F473-899E-D41D-E797-B563ED85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DE668-B1F9-97D6-48F9-3F41A8173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251" y="4316263"/>
            <a:ext cx="1226488" cy="5507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400" b="1" dirty="0"/>
              <a:t>AVG Rental Duration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7AFE54-AF4B-FD88-C922-CD7AB71E43C6}"/>
              </a:ext>
            </a:extLst>
          </p:cNvPr>
          <p:cNvSpPr/>
          <p:nvPr/>
        </p:nvSpPr>
        <p:spPr>
          <a:xfrm>
            <a:off x="955573" y="2682730"/>
            <a:ext cx="1415845" cy="1406013"/>
          </a:xfrm>
          <a:prstGeom prst="ellipse">
            <a:avLst/>
          </a:prstGeom>
          <a:solidFill>
            <a:srgbClr val="5CA4BB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 days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86BE5AA-91DD-1F30-2FBA-E48C2502A3ED}"/>
              </a:ext>
            </a:extLst>
          </p:cNvPr>
          <p:cNvSpPr/>
          <p:nvPr/>
        </p:nvSpPr>
        <p:spPr>
          <a:xfrm>
            <a:off x="3151854" y="2682730"/>
            <a:ext cx="1415845" cy="1406013"/>
          </a:xfrm>
          <a:prstGeom prst="ellipse">
            <a:avLst/>
          </a:prstGeom>
          <a:solidFill>
            <a:srgbClr val="5CA4BB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$2.98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7174C3D-10F1-8ADC-7236-970C28FEB938}"/>
              </a:ext>
            </a:extLst>
          </p:cNvPr>
          <p:cNvSpPr/>
          <p:nvPr/>
        </p:nvSpPr>
        <p:spPr>
          <a:xfrm>
            <a:off x="5471695" y="2682729"/>
            <a:ext cx="1415845" cy="1406013"/>
          </a:xfrm>
          <a:prstGeom prst="ellipse">
            <a:avLst/>
          </a:prstGeom>
          <a:solidFill>
            <a:srgbClr val="5CA4BB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$19.98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DC913C0-AD62-F306-AC40-3F27FBE49E28}"/>
              </a:ext>
            </a:extLst>
          </p:cNvPr>
          <p:cNvSpPr/>
          <p:nvPr/>
        </p:nvSpPr>
        <p:spPr>
          <a:xfrm>
            <a:off x="7922914" y="2682729"/>
            <a:ext cx="1415845" cy="1406013"/>
          </a:xfrm>
          <a:prstGeom prst="ellipse">
            <a:avLst/>
          </a:prstGeom>
          <a:solidFill>
            <a:srgbClr val="5CA4BB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115 mins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08FA054-AEDE-69FF-A0EB-AA89CAE76EF8}"/>
              </a:ext>
            </a:extLst>
          </p:cNvPr>
          <p:cNvSpPr/>
          <p:nvPr/>
        </p:nvSpPr>
        <p:spPr>
          <a:xfrm>
            <a:off x="10230993" y="2682728"/>
            <a:ext cx="1415845" cy="1406013"/>
          </a:xfrm>
          <a:prstGeom prst="ellipse">
            <a:avLst/>
          </a:prstGeom>
          <a:solidFill>
            <a:srgbClr val="5CA4BB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PG-13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1881088-CA0D-619A-E007-BA520DC5C144}"/>
              </a:ext>
            </a:extLst>
          </p:cNvPr>
          <p:cNvSpPr txBox="1">
            <a:spLocks/>
          </p:cNvSpPr>
          <p:nvPr/>
        </p:nvSpPr>
        <p:spPr>
          <a:xfrm>
            <a:off x="8017592" y="4316262"/>
            <a:ext cx="1226488" cy="550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/>
              <a:t>AVG Film Length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B07343A-9A38-DCD2-959B-A3920C2D74E2}"/>
              </a:ext>
            </a:extLst>
          </p:cNvPr>
          <p:cNvSpPr txBox="1">
            <a:spLocks/>
          </p:cNvSpPr>
          <p:nvPr/>
        </p:nvSpPr>
        <p:spPr>
          <a:xfrm>
            <a:off x="5661052" y="4316261"/>
            <a:ext cx="1226488" cy="5507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200" b="1" dirty="0"/>
              <a:t>AVG Replacement Cost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ECAD4E0-43C7-6C30-7504-6D7D403E75BA}"/>
              </a:ext>
            </a:extLst>
          </p:cNvPr>
          <p:cNvSpPr txBox="1">
            <a:spLocks/>
          </p:cNvSpPr>
          <p:nvPr/>
        </p:nvSpPr>
        <p:spPr>
          <a:xfrm>
            <a:off x="3246532" y="4326046"/>
            <a:ext cx="1226488" cy="550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/>
              <a:t>AVG Rental Rate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0DCF6DA-3DD4-AC81-EAB2-49C141B0449F}"/>
              </a:ext>
            </a:extLst>
          </p:cNvPr>
          <p:cNvSpPr txBox="1">
            <a:spLocks/>
          </p:cNvSpPr>
          <p:nvPr/>
        </p:nvSpPr>
        <p:spPr>
          <a:xfrm>
            <a:off x="10528505" y="4326046"/>
            <a:ext cx="1226488" cy="550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/>
              <a:t>Modal Ratings</a:t>
            </a:r>
          </a:p>
        </p:txBody>
      </p:sp>
    </p:spTree>
    <p:extLst>
      <p:ext uri="{BB962C8B-B14F-4D97-AF65-F5344CB8AC3E}">
        <p14:creationId xmlns:p14="http://schemas.microsoft.com/office/powerpoint/2010/main" val="1378456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044554-1310-9900-7311-D5FA0DCF7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687812" cy="798194"/>
          </a:xfrm>
        </p:spPr>
        <p:txBody>
          <a:bodyPr>
            <a:normAutofit/>
          </a:bodyPr>
          <a:lstStyle/>
          <a:p>
            <a:r>
              <a:rPr lang="en-US"/>
              <a:t>Geographical Breakdown of Customers</a:t>
            </a:r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E0104E4-99BC-494F-8342-F250828E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6145599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8A11951D-B565-0419-053F-F5F33F0A3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" y="1832062"/>
            <a:ext cx="10226230" cy="501085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53AF8-79D1-7FD4-B422-843DA6933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1381" y="2546563"/>
            <a:ext cx="3480620" cy="3805074"/>
          </a:xfrm>
          <a:solidFill>
            <a:srgbClr val="F5F5F5"/>
          </a:solidFill>
        </p:spPr>
        <p:txBody>
          <a:bodyPr anchor="b">
            <a:normAutofit/>
          </a:bodyPr>
          <a:lstStyle/>
          <a:p>
            <a:pPr algn="just"/>
            <a:r>
              <a:rPr lang="en-US" sz="1600" dirty="0"/>
              <a:t>The map shows customer distribution across countries, where the darker shade represents higher number of customer and lighter shade represents lower.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Highest number of customers are in India following it is China.</a:t>
            </a:r>
          </a:p>
        </p:txBody>
      </p:sp>
    </p:spTree>
    <p:extLst>
      <p:ext uri="{BB962C8B-B14F-4D97-AF65-F5344CB8AC3E}">
        <p14:creationId xmlns:p14="http://schemas.microsoft.com/office/powerpoint/2010/main" val="2238049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66882-B44D-2E12-D8AF-912653312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Amount Spent by City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6769778-35F9-F095-3937-F2250A85A4B6}"/>
              </a:ext>
            </a:extLst>
          </p:cNvPr>
          <p:cNvSpPr txBox="1">
            <a:spLocks/>
          </p:cNvSpPr>
          <p:nvPr/>
        </p:nvSpPr>
        <p:spPr>
          <a:xfrm>
            <a:off x="8641582" y="3429001"/>
            <a:ext cx="3336053" cy="3445620"/>
          </a:xfrm>
          <a:prstGeom prst="rect">
            <a:avLst/>
          </a:prstGeom>
          <a:solidFill>
            <a:srgbClr val="F5F5F5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600" dirty="0"/>
              <a:t>Visualization shows highest amount spent in India of 6036.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Following it is China and USA of 5251 and 3685, respectively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Lowest spend in American Samoa of 48.</a:t>
            </a:r>
          </a:p>
          <a:p>
            <a:pPr algn="just"/>
            <a:endParaRPr lang="en-US" sz="1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7E7D38-D760-BA6D-C6BB-F8BBBFFBA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9647"/>
            <a:ext cx="8641582" cy="531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20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74BED-1FC0-1965-296E-750372EA4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Value Customers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8247ACD-6DA2-8149-9C67-05B8D55C9D21}"/>
              </a:ext>
            </a:extLst>
          </p:cNvPr>
          <p:cNvSpPr txBox="1">
            <a:spLocks/>
          </p:cNvSpPr>
          <p:nvPr/>
        </p:nvSpPr>
        <p:spPr>
          <a:xfrm>
            <a:off x="8279647" y="2922815"/>
            <a:ext cx="3781219" cy="3538567"/>
          </a:xfrm>
          <a:prstGeom prst="rect">
            <a:avLst/>
          </a:prstGeom>
          <a:solidFill>
            <a:srgbClr val="F5F5F5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400" dirty="0"/>
              <a:t>These customers spent the highest on video rentals over the years.</a:t>
            </a:r>
          </a:p>
          <a:p>
            <a:pPr marL="0" indent="0" algn="just">
              <a:buNone/>
            </a:pPr>
            <a:endParaRPr lang="en-US" sz="1400" dirty="0"/>
          </a:p>
          <a:p>
            <a:pPr algn="just"/>
            <a:r>
              <a:rPr lang="en-US" sz="1400" dirty="0"/>
              <a:t>The EU region contributes to the highest amount of rental overall, with Eleanor Hunt in Runion being the highest individual spender, spending of about 211.6</a:t>
            </a:r>
          </a:p>
          <a:p>
            <a:pPr algn="just"/>
            <a:endParaRPr lang="en-US" sz="1400" dirty="0"/>
          </a:p>
          <a:p>
            <a:pPr algn="just"/>
            <a:r>
              <a:rPr lang="en-US" sz="1400" dirty="0"/>
              <a:t>Therefore, future marketing plans should reserve a significant budget for the EU regions.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954E00-8F70-0E53-90DF-1ECE4C40A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6" y="1615223"/>
            <a:ext cx="8259241" cy="467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0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796A7-D96F-910A-5084-4C9A697DB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8A15C-E321-642E-B1F3-D1F26BB31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Revenue drive is broadly spread around the different movies title. </a:t>
            </a:r>
          </a:p>
          <a:p>
            <a:endParaRPr lang="en-US" dirty="0"/>
          </a:p>
          <a:p>
            <a:r>
              <a:rPr lang="en-US" dirty="0"/>
              <a:t>Top Location Top customer locations are India, China, Japan, Mexico and United States </a:t>
            </a:r>
          </a:p>
          <a:p>
            <a:endParaRPr lang="en-US" dirty="0"/>
          </a:p>
          <a:p>
            <a:r>
              <a:rPr lang="en-US" dirty="0"/>
              <a:t>Potential Online platform has high potential if focused on the top performing geographical areas.</a:t>
            </a:r>
          </a:p>
        </p:txBody>
      </p:sp>
    </p:spTree>
    <p:extLst>
      <p:ext uri="{BB962C8B-B14F-4D97-AF65-F5344CB8AC3E}">
        <p14:creationId xmlns:p14="http://schemas.microsoft.com/office/powerpoint/2010/main" val="170898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62C74-0B28-EEDD-82CF-B7987D65F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3343" y="1137215"/>
            <a:ext cx="5804426" cy="33767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600" dirty="0"/>
              <a:t>Recommendations</a:t>
            </a:r>
          </a:p>
        </p:txBody>
      </p:sp>
      <p:pic>
        <p:nvPicPr>
          <p:cNvPr id="7" name="Graphic 6" descr="Lightbulb">
            <a:extLst>
              <a:ext uri="{FF2B5EF4-FFF2-40B4-BE49-F238E27FC236}">
                <a16:creationId xmlns:a16="http://schemas.microsoft.com/office/drawing/2014/main" id="{75B9E759-1D61-4F05-6C57-7A6D0664B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383" y="1171349"/>
            <a:ext cx="4515301" cy="451530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3343" y="723900"/>
            <a:ext cx="5715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8E634B8-311A-4810-A5DB-7043D0280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3343" y="6134100"/>
            <a:ext cx="5715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40A53C1-83CB-0CEB-04AE-3FD4E6493185}"/>
              </a:ext>
            </a:extLst>
          </p:cNvPr>
          <p:cNvSpPr txBox="1">
            <a:spLocks/>
          </p:cNvSpPr>
          <p:nvPr/>
        </p:nvSpPr>
        <p:spPr>
          <a:xfrm>
            <a:off x="5946067" y="2148083"/>
            <a:ext cx="4917960" cy="3770394"/>
          </a:xfrm>
          <a:prstGeom prst="rect">
            <a:avLst/>
          </a:prstGeom>
          <a:solidFill>
            <a:srgbClr val="F5F5F5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600" dirty="0"/>
              <a:t>Prioritize top 10 countries and cities for online launch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Focus marketing on high-value customer segment 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Invest in Top Categories and boost content acquisition and promotion for best-performing genres</a:t>
            </a:r>
          </a:p>
          <a:p>
            <a:pPr marL="0" indent="0" algn="just">
              <a:buNone/>
            </a:pPr>
            <a:endParaRPr lang="en-US" sz="1600" dirty="0"/>
          </a:p>
          <a:p>
            <a:pPr marL="0" indent="0" algn="just">
              <a:buNone/>
            </a:pPr>
            <a:r>
              <a:rPr lang="en-US" sz="1600" dirty="0"/>
              <a:t>• Continue monitoring with regular SQL based reporting</a:t>
            </a:r>
          </a:p>
        </p:txBody>
      </p:sp>
    </p:spTree>
    <p:extLst>
      <p:ext uri="{BB962C8B-B14F-4D97-AF65-F5344CB8AC3E}">
        <p14:creationId xmlns:p14="http://schemas.microsoft.com/office/powerpoint/2010/main" val="2706671581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245</Words>
  <Application>Microsoft Office PowerPoint</Application>
  <PresentationFormat>Widescreen</PresentationFormat>
  <Paragraphs>44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Arial</vt:lpstr>
      <vt:lpstr>Calisto MT</vt:lpstr>
      <vt:lpstr>Univers Condensed</vt:lpstr>
      <vt:lpstr>ChronicleVTI</vt:lpstr>
      <vt:lpstr>Rockbuster Analytics</vt:lpstr>
      <vt:lpstr>Highlights</vt:lpstr>
      <vt:lpstr>Geographical Breakdown of Customers</vt:lpstr>
      <vt:lpstr>Amount Spent by City</vt:lpstr>
      <vt:lpstr>High Value Customers</vt:lpstr>
      <vt:lpstr>Summary of findings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</dc:creator>
  <cp:lastModifiedBy>Office</cp:lastModifiedBy>
  <cp:revision>3</cp:revision>
  <dcterms:created xsi:type="dcterms:W3CDTF">2025-05-13T18:01:22Z</dcterms:created>
  <dcterms:modified xsi:type="dcterms:W3CDTF">2025-05-13T22:56:40Z</dcterms:modified>
</cp:coreProperties>
</file>

<file path=docProps/thumbnail.jpeg>
</file>